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17"/>
  </p:notesMasterIdLst>
  <p:sldIdLst>
    <p:sldId id="273" r:id="rId2"/>
    <p:sldId id="257" r:id="rId3"/>
    <p:sldId id="258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</p:sldIdLst>
  <p:sldSz cx="9144000" cy="5143500" type="screen16x9"/>
  <p:notesSz cx="6858000" cy="9144000"/>
  <p:embeddedFontLst>
    <p:embeddedFont>
      <p:font typeface="Algerian" panose="04020705040A02060702" pitchFamily="82" charset="0"/>
      <p:regular r:id="rId18"/>
    </p:embeddedFont>
    <p:embeddedFont>
      <p:font typeface="Montserrat" panose="020B0604020202020204" charset="0"/>
      <p:regular r:id="rId19"/>
      <p:bold r:id="rId20"/>
      <p:italic r:id="rId21"/>
      <p:boldItalic r:id="rId22"/>
    </p:embeddedFont>
    <p:embeddedFont>
      <p:font typeface="Rockwell" panose="02060603020205020403" pitchFamily="18" charset="0"/>
      <p:regular r:id="rId23"/>
      <p:bold r:id="rId24"/>
      <p:italic r:id="rId25"/>
      <p:boldItalic r:id="rId26"/>
    </p:embeddedFont>
    <p:embeddedFont>
      <p:font typeface="Rockwell Condensed" panose="02060603050405020104" pitchFamily="18" charset="0"/>
      <p:regular r:id="rId27"/>
      <p:bold r:id="rId28"/>
    </p:embeddedFont>
    <p:embeddedFont>
      <p:font typeface="Verdana" panose="020B0604030504040204" pitchFamily="34" charset="0"/>
      <p:regular r:id="rId29"/>
      <p:bold r:id="rId30"/>
      <p:italic r:id="rId31"/>
      <p:boldItalic r:id="rId32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4" y="9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font" Target="fonts/font1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Parasympathetic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en.wikipedia.org/wiki/Digestive_tract" TargetMode="External"/><Relationship Id="rId4" Type="http://schemas.openxmlformats.org/officeDocument/2006/relationships/hyperlink" Target="https://en.wikipedia.org/wiki/Heart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7704505d8e_2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7704505d8e_2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7704505d8e_6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7704505d8e_6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7704505d8e_2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7704505d8e_2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7704505d8e_2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7704505d8e_2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7704505d8e_6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7704505d8e_6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7704505d8e_6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7704505d8e_6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7704505d8e_3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7704505d8e_3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</a:rPr>
              <a:t>The vagus nerve is the tenth cranial nerve or CN X It is the longest nerve of the autonomic nervous system.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</a:rPr>
              <a:t>It interfaces with the </a:t>
            </a: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  <a:uFill>
                  <a:noFill/>
                </a:uFill>
                <a:hlinkClick r:id="rId3"/>
              </a:rPr>
              <a:t>parasympathetic</a:t>
            </a: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</a:rPr>
              <a:t> control of the </a:t>
            </a: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  <a:uFill>
                  <a:noFill/>
                </a:uFill>
                <a:hlinkClick r:id="rId4"/>
              </a:rPr>
              <a:t>heart</a:t>
            </a: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</a:rPr>
              <a:t>, lungs, and </a:t>
            </a: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  <a:uFill>
                  <a:noFill/>
                </a:uFill>
                <a:hlinkClick r:id="rId5"/>
              </a:rPr>
              <a:t>digestive tract</a:t>
            </a: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</a:rPr>
              <a:t>.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</a:rPr>
              <a:t>The lowering  of the heart rate is mediated by the stimulation of the vagus nerve.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7704505d8e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7704505d8e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Coronary artery bypass grafting (CABG) is a procedure to improve the blood flow to the heart following a coronary artery blockage.</a:t>
            </a:r>
            <a:endParaRPr sz="1300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The heart is stopped during the procedure using a Heart lung machine.</a:t>
            </a:r>
            <a:endParaRPr sz="1300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300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7704505d8e_2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7704505d8e_2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644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MIDCAB is performed through the creation of a tiny, two-and-a-half inch opening between two ribs in the left side of the chest. 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7704505d8e_2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7704505d8e_2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7704505d8e_2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7704505d8e_2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7704505d8e_2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7704505d8e_2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7704505d8e_2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7704505d8e_2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7704505d8e_2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7704505d8e_2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90626" y="1010210"/>
            <a:ext cx="7667244" cy="60512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690626" y="3224773"/>
            <a:ext cx="7667244" cy="60512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690626" y="1113584"/>
            <a:ext cx="7667244" cy="20574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7236911" y="3051692"/>
            <a:ext cx="810678" cy="810677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88670" y="1074167"/>
            <a:ext cx="7475220" cy="2276856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72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2386" y="3291840"/>
            <a:ext cx="5918454" cy="802386"/>
          </a:xfrm>
        </p:spPr>
        <p:txBody>
          <a:bodyPr>
            <a:normAutofit/>
          </a:bodyPr>
          <a:lstStyle>
            <a:lvl1pPr marL="0" indent="0" algn="l">
              <a:buNone/>
              <a:defRPr sz="1650">
                <a:solidFill>
                  <a:schemeClr val="tx1"/>
                </a:solidFill>
              </a:defRPr>
            </a:lvl1pPr>
            <a:lvl2pPr marL="342900" indent="0" algn="ctr">
              <a:buNone/>
              <a:defRPr sz="1650"/>
            </a:lvl2pPr>
            <a:lvl3pPr marL="685800" indent="0" algn="ctr">
              <a:buNone/>
              <a:defRPr sz="165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84890-85D2-4D7B-8EF5-15A9C1DB8F42}" type="datetimeFigureOut">
              <a:rPr lang="en-US" dirty="0"/>
              <a:t>5/3/2020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194550" y="3217001"/>
            <a:ext cx="895401" cy="480060"/>
          </a:xfrm>
        </p:spPr>
        <p:txBody>
          <a:bodyPr/>
          <a:lstStyle>
            <a:lvl1pPr>
              <a:defRPr sz="2100"/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71848562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57CC2-0FC8-4686-B024-99790E0F5162}" type="datetimeFigureOut">
              <a:rPr lang="en-US" dirty="0"/>
              <a:t>5/3/2020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19714764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00050"/>
            <a:ext cx="1914525" cy="42291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0100" y="400050"/>
            <a:ext cx="5629275" cy="42291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64DA5-CD3D-4590-A511-FCD3BC7A793E}" type="datetimeFigureOut">
              <a:rPr lang="en-US" dirty="0"/>
              <a:t>5/3/2020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706621985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487681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5661D-6934-4B32-B92C-470368BF1EC6}" type="datetimeFigureOut">
              <a:rPr lang="en-US" dirty="0"/>
              <a:t>5/3/2020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95082270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688492"/>
            <a:ext cx="9144000" cy="1455008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5346" y="918972"/>
            <a:ext cx="6960870" cy="264033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6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4331" y="3765042"/>
            <a:ext cx="6789420" cy="800100"/>
          </a:xfrm>
        </p:spPr>
        <p:txBody>
          <a:bodyPr anchor="t">
            <a:normAutofit/>
          </a:bodyPr>
          <a:lstStyle>
            <a:lvl1pPr marL="0" indent="0">
              <a:buNone/>
              <a:defRPr sz="15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45251" y="4704588"/>
            <a:ext cx="1983232" cy="273844"/>
          </a:xfrm>
        </p:spPr>
        <p:txBody>
          <a:bodyPr/>
          <a:lstStyle/>
          <a:p>
            <a:fld id="{C6F822A4-8DA6-4447-9B1F-C5DB58435268}" type="datetimeFigureOut">
              <a:rPr lang="en-US" dirty="0"/>
              <a:t>5/3/2020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37031" y="4704588"/>
            <a:ext cx="4745736" cy="273844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673049" y="1744386"/>
            <a:ext cx="810678" cy="810677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32776" y="1879600"/>
            <a:ext cx="891224" cy="540249"/>
          </a:xfrm>
        </p:spPr>
        <p:txBody>
          <a:bodyPr/>
          <a:lstStyle>
            <a:lvl1pPr>
              <a:defRPr sz="2100"/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493372837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02386" y="1645920"/>
            <a:ext cx="3566160" cy="2983230"/>
          </a:xfrm>
        </p:spPr>
        <p:txBody>
          <a:bodyPr/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73168" y="1645920"/>
            <a:ext cx="3566160" cy="2983230"/>
          </a:xfrm>
        </p:spPr>
        <p:txBody>
          <a:bodyPr/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8D31E-DCDA-41A7-9C67-C4B11B94D21D}" type="datetimeFigureOut">
              <a:rPr lang="en-US" dirty="0"/>
              <a:t>5/3/2020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891797001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0100" y="1536192"/>
            <a:ext cx="3566160" cy="480060"/>
          </a:xfrm>
        </p:spPr>
        <p:txBody>
          <a:bodyPr anchor="ctr">
            <a:normAutofit/>
          </a:bodyPr>
          <a:lstStyle>
            <a:lvl1pPr marL="0" indent="0">
              <a:buNone/>
              <a:defRPr sz="1500" b="1">
                <a:solidFill>
                  <a:schemeClr val="accent1">
                    <a:lumMod val="75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02386" y="2057400"/>
            <a:ext cx="3566160" cy="2468880"/>
          </a:xfrm>
        </p:spPr>
        <p:txBody>
          <a:bodyPr/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73168" y="1536192"/>
            <a:ext cx="3566160" cy="480060"/>
          </a:xfrm>
        </p:spPr>
        <p:txBody>
          <a:bodyPr anchor="ctr">
            <a:normAutofit/>
          </a:bodyPr>
          <a:lstStyle>
            <a:lvl1pPr marL="0" indent="0">
              <a:buNone/>
              <a:defRPr sz="1500" b="1">
                <a:solidFill>
                  <a:schemeClr val="accent1">
                    <a:lumMod val="75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73168" y="2057400"/>
            <a:ext cx="3566160" cy="2468880"/>
          </a:xfrm>
        </p:spPr>
        <p:txBody>
          <a:bodyPr/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762C0-B258-48F1-ADE6-176B4174CCDD}" type="datetimeFigureOut">
              <a:rPr lang="en-US" dirty="0"/>
              <a:t>5/3/2020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11055252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919A6-33EB-49BD-A62F-1FA56B9F9712}" type="datetimeFigureOut">
              <a:rPr lang="en-US" dirty="0"/>
              <a:t>5/3/2020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28072453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E7D1B-D673-4CF6-8672-009D42ABD2A0}" type="datetimeFigureOut">
              <a:rPr lang="en-US" dirty="0"/>
              <a:t>5/3/2020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244009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6227806" y="1"/>
            <a:ext cx="2916194" cy="51434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12230" y="514350"/>
            <a:ext cx="2400300" cy="1303020"/>
          </a:xfrm>
        </p:spPr>
        <p:txBody>
          <a:bodyPr anchor="b">
            <a:normAutofit/>
          </a:bodyPr>
          <a:lstStyle>
            <a:lvl1pPr>
              <a:defRPr sz="24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514350"/>
            <a:ext cx="5033772" cy="3765042"/>
          </a:xfrm>
        </p:spPr>
        <p:txBody>
          <a:bodyPr/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12230" y="1817370"/>
            <a:ext cx="2400300" cy="246888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750"/>
              </a:spcBef>
              <a:buNone/>
              <a:defRPr sz="1050">
                <a:solidFill>
                  <a:schemeClr val="accent1">
                    <a:lumMod val="75000"/>
                  </a:schemeClr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6AA21-1863-4931-97CB-99D0A168701B}" type="datetimeFigureOut">
              <a:rPr lang="en-US" dirty="0"/>
              <a:t>5/3/2020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8551294" y="4672261"/>
            <a:ext cx="342900" cy="3429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794318361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6227806" y="1"/>
            <a:ext cx="2916194" cy="51434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12230" y="514350"/>
            <a:ext cx="2400300" cy="1303020"/>
          </a:xfrm>
        </p:spPr>
        <p:txBody>
          <a:bodyPr anchor="b">
            <a:normAutofit/>
          </a:bodyPr>
          <a:lstStyle>
            <a:lvl1pPr>
              <a:defRPr sz="24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6227805" cy="51435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12230" y="1817370"/>
            <a:ext cx="2400300" cy="246888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750"/>
              </a:spcBef>
              <a:buNone/>
              <a:defRPr sz="1050">
                <a:solidFill>
                  <a:schemeClr val="accent1">
                    <a:lumMod val="75000"/>
                  </a:schemeClr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2C379-9A7C-4C87-A116-CBE9F58B04C5}" type="datetimeFigureOut">
              <a:rPr lang="en-US" dirty="0"/>
              <a:t>5/3/2020</a:t>
            </a:fld>
            <a:endParaRPr lang="en-US" dirty="0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8551294" y="4672261"/>
            <a:ext cx="342900" cy="3429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103181392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microsoft.com/office/2007/relationships/hdphoto" Target="../media/hdphoto1.wdp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02386" y="363474"/>
            <a:ext cx="7543800" cy="12070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2386" y="1591056"/>
            <a:ext cx="7543800" cy="30380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973318" y="4704588"/>
            <a:ext cx="2455164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25">
                <a:solidFill>
                  <a:schemeClr val="tx2"/>
                </a:solidFill>
              </a:defRPr>
            </a:lvl1pPr>
          </a:lstStyle>
          <a:p>
            <a:fld id="{8664C608-40B1-4030-A28D-5B74BC98ADCE}" type="datetimeFigureOut">
              <a:rPr lang="en-US" dirty="0"/>
              <a:t>5/3/2020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16102" y="4704588"/>
            <a:ext cx="4745736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25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8551294" y="4672261"/>
            <a:ext cx="342900" cy="3429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83346" y="4704588"/>
            <a:ext cx="48006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0" b="1">
                <a:solidFill>
                  <a:srgbClr val="FFFFFF"/>
                </a:solidFill>
                <a:latin typeface="+mj-lt"/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7480871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4050" kern="1200" cap="all" baseline="0">
          <a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37160" indent="-137160" algn="l" defTabSz="685800" rtl="0" eaLnBrk="1" latinLnBrk="0" hangingPunct="1">
        <a:lnSpc>
          <a:spcPct val="90000"/>
        </a:lnSpc>
        <a:spcBef>
          <a:spcPts val="9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indent="-137160" algn="l" defTabSz="685800" rtl="0" eaLnBrk="1" latinLnBrk="0" hangingPunct="1">
        <a:lnSpc>
          <a:spcPct val="90000"/>
        </a:lnSpc>
        <a:spcBef>
          <a:spcPts val="300"/>
        </a:spcBef>
        <a:spcAft>
          <a:spcPts val="15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" indent="-137160" algn="l" defTabSz="685800" rtl="0" eaLnBrk="1" latinLnBrk="0" hangingPunct="1">
        <a:lnSpc>
          <a:spcPct val="90000"/>
        </a:lnSpc>
        <a:spcBef>
          <a:spcPts val="300"/>
        </a:spcBef>
        <a:spcAft>
          <a:spcPts val="15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754380" indent="-137160" algn="l" defTabSz="685800" rtl="0" eaLnBrk="1" latinLnBrk="0" hangingPunct="1">
        <a:lnSpc>
          <a:spcPct val="90000"/>
        </a:lnSpc>
        <a:spcBef>
          <a:spcPts val="300"/>
        </a:spcBef>
        <a:spcAft>
          <a:spcPts val="15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960120" indent="-137160" algn="l" defTabSz="685800" rtl="0" eaLnBrk="1" latinLnBrk="0" hangingPunct="1">
        <a:lnSpc>
          <a:spcPct val="90000"/>
        </a:lnSpc>
        <a:spcBef>
          <a:spcPts val="300"/>
        </a:spcBef>
        <a:spcAft>
          <a:spcPts val="15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200000" indent="-171450" algn="l" defTabSz="685800" rtl="0" eaLnBrk="1" latinLnBrk="0" hangingPunct="1">
        <a:lnSpc>
          <a:spcPct val="90000"/>
        </a:lnSpc>
        <a:spcBef>
          <a:spcPts val="300"/>
        </a:spcBef>
        <a:spcAft>
          <a:spcPts val="15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425000" indent="-171450" algn="l" defTabSz="685800" rtl="0" eaLnBrk="1" latinLnBrk="0" hangingPunct="1">
        <a:lnSpc>
          <a:spcPct val="90000"/>
        </a:lnSpc>
        <a:spcBef>
          <a:spcPts val="300"/>
        </a:spcBef>
        <a:spcAft>
          <a:spcPts val="15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1650000" indent="-171450" algn="l" defTabSz="685800" rtl="0" eaLnBrk="1" latinLnBrk="0" hangingPunct="1">
        <a:lnSpc>
          <a:spcPct val="90000"/>
        </a:lnSpc>
        <a:spcBef>
          <a:spcPts val="300"/>
        </a:spcBef>
        <a:spcAft>
          <a:spcPts val="15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1875000" indent="-171450" algn="l" defTabSz="685800" rtl="0" eaLnBrk="1" latinLnBrk="0" hangingPunct="1">
        <a:lnSpc>
          <a:spcPct val="90000"/>
        </a:lnSpc>
        <a:spcBef>
          <a:spcPts val="300"/>
        </a:spcBef>
        <a:spcAft>
          <a:spcPts val="15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79F441-BFF0-47CF-818B-869FDF1C44C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IN" sz="4400" b="1" dirty="0">
                <a:latin typeface="Algerian" panose="04020705040A02060702" pitchFamily="82" charset="0"/>
              </a:rPr>
              <a:t>Vagus nerve stimulator for clinically </a:t>
            </a:r>
            <a:r>
              <a:rPr lang="en-IN" sz="4400" b="1" dirty="0" err="1">
                <a:latin typeface="Algerian" panose="04020705040A02060702" pitchFamily="82" charset="0"/>
              </a:rPr>
              <a:t>induceD</a:t>
            </a:r>
            <a:r>
              <a:rPr lang="en-IN" sz="4400" b="1" dirty="0">
                <a:latin typeface="Algerian" panose="04020705040A02060702" pitchFamily="82" charset="0"/>
              </a:rPr>
              <a:t> asystole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2062C5-E4C4-4CAC-8E70-F10137C78D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1700" y="3476847"/>
            <a:ext cx="8520600" cy="1409876"/>
          </a:xfrm>
        </p:spPr>
        <p:txBody>
          <a:bodyPr/>
          <a:lstStyle/>
          <a:p>
            <a:pPr algn="ctr"/>
            <a:r>
              <a:rPr lang="en-IN" b="1" u="sng" dirty="0">
                <a:solidFill>
                  <a:schemeClr val="tx1"/>
                </a:solidFill>
              </a:rPr>
              <a:t>Team members</a:t>
            </a:r>
          </a:p>
          <a:p>
            <a:pPr algn="ctr"/>
            <a:r>
              <a:rPr lang="en-IN" b="1" dirty="0">
                <a:solidFill>
                  <a:schemeClr val="tx1"/>
                </a:solidFill>
              </a:rPr>
              <a:t>Sanika Phatak</a:t>
            </a:r>
          </a:p>
          <a:p>
            <a:pPr algn="ctr"/>
            <a:r>
              <a:rPr lang="en-IN" b="1" dirty="0">
                <a:solidFill>
                  <a:schemeClr val="tx1"/>
                </a:solidFill>
              </a:rPr>
              <a:t>Kushal Sreenuprasad</a:t>
            </a:r>
          </a:p>
          <a:p>
            <a:pPr algn="ctr"/>
            <a:r>
              <a:rPr lang="en-IN" b="1" dirty="0">
                <a:solidFill>
                  <a:schemeClr val="tx1"/>
                </a:solidFill>
              </a:rPr>
              <a:t>Teresa George</a:t>
            </a:r>
          </a:p>
          <a:p>
            <a:pPr algn="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464918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3"/>
          <p:cNvSpPr txBox="1">
            <a:spLocks noGrp="1"/>
          </p:cNvSpPr>
          <p:nvPr>
            <p:ph type="title"/>
          </p:nvPr>
        </p:nvSpPr>
        <p:spPr>
          <a:xfrm>
            <a:off x="311700" y="244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 b="1"/>
              <a:t> Pharmacological suppression and clinical results</a:t>
            </a:r>
            <a:endParaRPr sz="2700" b="1"/>
          </a:p>
        </p:txBody>
      </p:sp>
      <p:sp>
        <p:nvSpPr>
          <p:cNvPr id="157" name="Google Shape;157;p23"/>
          <p:cNvSpPr txBox="1">
            <a:spLocks noGrp="1"/>
          </p:cNvSpPr>
          <p:nvPr>
            <p:ph type="body" idx="1"/>
          </p:nvPr>
        </p:nvSpPr>
        <p:spPr>
          <a:xfrm>
            <a:off x="311700" y="7520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sz="1400" b="1">
              <a:solidFill>
                <a:srgbClr val="000000"/>
              </a:solidFill>
            </a:endParaRPr>
          </a:p>
        </p:txBody>
      </p:sp>
      <p:sp>
        <p:nvSpPr>
          <p:cNvPr id="158" name="Google Shape;158;p23"/>
          <p:cNvSpPr/>
          <p:nvPr/>
        </p:nvSpPr>
        <p:spPr>
          <a:xfrm>
            <a:off x="708375" y="1131900"/>
            <a:ext cx="2186730" cy="692982"/>
          </a:xfrm>
          <a:prstGeom prst="flowChartTerminator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Acetylcholinesterase Inhibitor</a:t>
            </a:r>
            <a:endParaRPr b="1"/>
          </a:p>
        </p:txBody>
      </p:sp>
      <p:sp>
        <p:nvSpPr>
          <p:cNvPr id="159" name="Google Shape;159;p23"/>
          <p:cNvSpPr/>
          <p:nvPr/>
        </p:nvSpPr>
        <p:spPr>
          <a:xfrm>
            <a:off x="3494050" y="1131888"/>
            <a:ext cx="2155896" cy="692982"/>
          </a:xfrm>
          <a:prstGeom prst="flowChartTerminator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Beta-Adrenergic blockers</a:t>
            </a:r>
            <a:endParaRPr b="1"/>
          </a:p>
        </p:txBody>
      </p:sp>
      <p:sp>
        <p:nvSpPr>
          <p:cNvPr id="160" name="Google Shape;160;p23"/>
          <p:cNvSpPr/>
          <p:nvPr/>
        </p:nvSpPr>
        <p:spPr>
          <a:xfrm>
            <a:off x="6248900" y="1131888"/>
            <a:ext cx="2155896" cy="692982"/>
          </a:xfrm>
          <a:prstGeom prst="flowChartTerminator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Calcium channel blockers</a:t>
            </a:r>
            <a:endParaRPr b="1"/>
          </a:p>
        </p:txBody>
      </p:sp>
      <p:sp>
        <p:nvSpPr>
          <p:cNvPr id="161" name="Google Shape;161;p23"/>
          <p:cNvSpPr/>
          <p:nvPr/>
        </p:nvSpPr>
        <p:spPr>
          <a:xfrm>
            <a:off x="2895100" y="1192025"/>
            <a:ext cx="598800" cy="572700"/>
          </a:xfrm>
          <a:prstGeom prst="mathPlus">
            <a:avLst>
              <a:gd name="adj1" fmla="val 2352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23"/>
          <p:cNvSpPr/>
          <p:nvPr/>
        </p:nvSpPr>
        <p:spPr>
          <a:xfrm>
            <a:off x="5650100" y="1192038"/>
            <a:ext cx="598800" cy="572700"/>
          </a:xfrm>
          <a:prstGeom prst="mathPlus">
            <a:avLst>
              <a:gd name="adj1" fmla="val 2352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3" name="Google Shape;16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139241"/>
            <a:ext cx="3544926" cy="29541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84300" y="2016350"/>
            <a:ext cx="4755600" cy="295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4"/>
          <p:cNvSpPr txBox="1">
            <a:spLocks noGrp="1"/>
          </p:cNvSpPr>
          <p:nvPr>
            <p:ph type="title"/>
          </p:nvPr>
        </p:nvSpPr>
        <p:spPr>
          <a:xfrm>
            <a:off x="204550" y="2174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MATLAB SIMULATION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5"/>
          <p:cNvSpPr txBox="1">
            <a:spLocks noGrp="1"/>
          </p:cNvSpPr>
          <p:nvPr>
            <p:ph type="title"/>
          </p:nvPr>
        </p:nvSpPr>
        <p:spPr>
          <a:xfrm>
            <a:off x="187125" y="112961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Working  </a:t>
            </a:r>
            <a:endParaRPr dirty="0"/>
          </a:p>
        </p:txBody>
      </p:sp>
      <p:sp>
        <p:nvSpPr>
          <p:cNvPr id="175" name="Google Shape;175;p25"/>
          <p:cNvSpPr/>
          <p:nvPr/>
        </p:nvSpPr>
        <p:spPr>
          <a:xfrm>
            <a:off x="1284800" y="2360730"/>
            <a:ext cx="1316400" cy="244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Electrode 1</a:t>
            </a:r>
            <a:endParaRPr sz="1400" dirty="0"/>
          </a:p>
        </p:txBody>
      </p:sp>
      <p:sp>
        <p:nvSpPr>
          <p:cNvPr id="176" name="Google Shape;176;p25"/>
          <p:cNvSpPr/>
          <p:nvPr/>
        </p:nvSpPr>
        <p:spPr>
          <a:xfrm>
            <a:off x="1284800" y="3608505"/>
            <a:ext cx="1316400" cy="244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Electrode 2</a:t>
            </a:r>
            <a:endParaRPr sz="1400" dirty="0"/>
          </a:p>
        </p:txBody>
      </p:sp>
      <p:sp>
        <p:nvSpPr>
          <p:cNvPr id="177" name="Google Shape;177;p25"/>
          <p:cNvSpPr/>
          <p:nvPr/>
        </p:nvSpPr>
        <p:spPr>
          <a:xfrm>
            <a:off x="152600" y="2724368"/>
            <a:ext cx="1132200" cy="7653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Pulse generator</a:t>
            </a:r>
            <a:endParaRPr sz="1400" dirty="0"/>
          </a:p>
        </p:txBody>
      </p:sp>
      <p:sp>
        <p:nvSpPr>
          <p:cNvPr id="178" name="Google Shape;178;p25"/>
          <p:cNvSpPr/>
          <p:nvPr/>
        </p:nvSpPr>
        <p:spPr>
          <a:xfrm>
            <a:off x="3326400" y="1595430"/>
            <a:ext cx="1576800" cy="7653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2 neurons - large diameter</a:t>
            </a:r>
            <a:endParaRPr sz="1400" dirty="0"/>
          </a:p>
        </p:txBody>
      </p:sp>
      <p:sp>
        <p:nvSpPr>
          <p:cNvPr id="179" name="Google Shape;179;p25"/>
          <p:cNvSpPr/>
          <p:nvPr/>
        </p:nvSpPr>
        <p:spPr>
          <a:xfrm>
            <a:off x="3326400" y="3853305"/>
            <a:ext cx="1576800" cy="7653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3 neurons - small diameter</a:t>
            </a:r>
            <a:endParaRPr sz="1400" dirty="0"/>
          </a:p>
        </p:txBody>
      </p:sp>
      <p:cxnSp>
        <p:nvCxnSpPr>
          <p:cNvPr id="180" name="Google Shape;180;p25"/>
          <p:cNvCxnSpPr>
            <a:stCxn id="176" idx="2"/>
            <a:endCxn id="179" idx="1"/>
          </p:cNvCxnSpPr>
          <p:nvPr/>
        </p:nvCxnSpPr>
        <p:spPr>
          <a:xfrm rot="-5400000" flipH="1">
            <a:off x="2443250" y="3353055"/>
            <a:ext cx="382800" cy="13833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81" name="Google Shape;181;p25"/>
          <p:cNvCxnSpPr>
            <a:stCxn id="175" idx="0"/>
            <a:endCxn id="178" idx="1"/>
          </p:cNvCxnSpPr>
          <p:nvPr/>
        </p:nvCxnSpPr>
        <p:spPr>
          <a:xfrm rot="-5400000">
            <a:off x="2443400" y="1477830"/>
            <a:ext cx="382500" cy="13833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82" name="Google Shape;182;p25"/>
          <p:cNvSpPr txBox="1"/>
          <p:nvPr/>
        </p:nvSpPr>
        <p:spPr>
          <a:xfrm>
            <a:off x="2020250" y="1469418"/>
            <a:ext cx="979800" cy="1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Stimulus threshold - 500uA</a:t>
            </a:r>
            <a:endParaRPr sz="1400" dirty="0"/>
          </a:p>
        </p:txBody>
      </p:sp>
      <p:sp>
        <p:nvSpPr>
          <p:cNvPr id="183" name="Google Shape;183;p25"/>
          <p:cNvSpPr txBox="1"/>
          <p:nvPr/>
        </p:nvSpPr>
        <p:spPr>
          <a:xfrm>
            <a:off x="2144750" y="3981543"/>
            <a:ext cx="979800" cy="1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Stimulus threshold - 1mA</a:t>
            </a:r>
            <a:endParaRPr sz="1200" dirty="0"/>
          </a:p>
        </p:txBody>
      </p:sp>
      <p:cxnSp>
        <p:nvCxnSpPr>
          <p:cNvPr id="184" name="Google Shape;184;p25"/>
          <p:cNvCxnSpPr>
            <a:stCxn id="177" idx="0"/>
            <a:endCxn id="175" idx="1"/>
          </p:cNvCxnSpPr>
          <p:nvPr/>
        </p:nvCxnSpPr>
        <p:spPr>
          <a:xfrm rot="-5400000">
            <a:off x="881150" y="2320718"/>
            <a:ext cx="241200" cy="5661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85" name="Google Shape;185;p25"/>
          <p:cNvCxnSpPr>
            <a:stCxn id="177" idx="2"/>
            <a:endCxn id="176" idx="1"/>
          </p:cNvCxnSpPr>
          <p:nvPr/>
        </p:nvCxnSpPr>
        <p:spPr>
          <a:xfrm rot="-5400000" flipH="1">
            <a:off x="881150" y="3327218"/>
            <a:ext cx="241200" cy="5661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86" name="Google Shape;186;p25"/>
          <p:cNvSpPr/>
          <p:nvPr/>
        </p:nvSpPr>
        <p:spPr>
          <a:xfrm>
            <a:off x="6411625" y="2724380"/>
            <a:ext cx="1316400" cy="7653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S.A./A.V nodes inhibited</a:t>
            </a:r>
            <a:endParaRPr sz="1400" dirty="0"/>
          </a:p>
        </p:txBody>
      </p:sp>
      <p:cxnSp>
        <p:nvCxnSpPr>
          <p:cNvPr id="187" name="Google Shape;187;p25"/>
          <p:cNvCxnSpPr>
            <a:stCxn id="178" idx="3"/>
            <a:endCxn id="186" idx="0"/>
          </p:cNvCxnSpPr>
          <p:nvPr/>
        </p:nvCxnSpPr>
        <p:spPr>
          <a:xfrm>
            <a:off x="4903200" y="1978080"/>
            <a:ext cx="2166600" cy="7464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88" name="Google Shape;188;p25"/>
          <p:cNvSpPr txBox="1"/>
          <p:nvPr/>
        </p:nvSpPr>
        <p:spPr>
          <a:xfrm>
            <a:off x="5159850" y="1733280"/>
            <a:ext cx="1653300" cy="2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Inhibits if AP&gt; V_threshold</a:t>
            </a:r>
            <a:endParaRPr sz="1200" dirty="0"/>
          </a:p>
        </p:txBody>
      </p:sp>
      <p:cxnSp>
        <p:nvCxnSpPr>
          <p:cNvPr id="189" name="Google Shape;189;p25"/>
          <p:cNvCxnSpPr>
            <a:stCxn id="179" idx="3"/>
            <a:endCxn id="186" idx="2"/>
          </p:cNvCxnSpPr>
          <p:nvPr/>
        </p:nvCxnSpPr>
        <p:spPr>
          <a:xfrm rot="10800000" flipH="1">
            <a:off x="4903200" y="3489555"/>
            <a:ext cx="2166600" cy="7464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90" name="Google Shape;190;p25"/>
          <p:cNvSpPr txBox="1"/>
          <p:nvPr/>
        </p:nvSpPr>
        <p:spPr>
          <a:xfrm>
            <a:off x="5159850" y="3922155"/>
            <a:ext cx="1653300" cy="2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Inhibits if AP&gt; V_threshold</a:t>
            </a:r>
            <a:endParaRPr sz="1200" dirty="0"/>
          </a:p>
        </p:txBody>
      </p:sp>
      <p:cxnSp>
        <p:nvCxnSpPr>
          <p:cNvPr id="191" name="Google Shape;191;p25"/>
          <p:cNvCxnSpPr>
            <a:stCxn id="186" idx="3"/>
          </p:cNvCxnSpPr>
          <p:nvPr/>
        </p:nvCxnSpPr>
        <p:spPr>
          <a:xfrm rot="10800000" flipH="1">
            <a:off x="7728025" y="3096230"/>
            <a:ext cx="1301400" cy="10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92" name="Google Shape;192;p25"/>
          <p:cNvSpPr txBox="1"/>
          <p:nvPr/>
        </p:nvSpPr>
        <p:spPr>
          <a:xfrm>
            <a:off x="7896525" y="2835930"/>
            <a:ext cx="811200" cy="1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Flatline</a:t>
            </a:r>
            <a:endParaRPr sz="1200" dirty="0"/>
          </a:p>
        </p:txBody>
      </p:sp>
      <p:sp>
        <p:nvSpPr>
          <p:cNvPr id="193" name="Google Shape;193;p25"/>
          <p:cNvSpPr/>
          <p:nvPr/>
        </p:nvSpPr>
        <p:spPr>
          <a:xfrm>
            <a:off x="3839875" y="704130"/>
            <a:ext cx="2166600" cy="765300"/>
          </a:xfrm>
          <a:prstGeom prst="wedgeRoundRectCallout">
            <a:avLst>
              <a:gd name="adj1" fmla="val -20833"/>
              <a:gd name="adj2" fmla="val 62500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Requires small stimulus current but AP generated is also small</a:t>
            </a:r>
            <a:endParaRPr sz="1400" dirty="0"/>
          </a:p>
        </p:txBody>
      </p:sp>
      <p:sp>
        <p:nvSpPr>
          <p:cNvPr id="194" name="Google Shape;194;p25"/>
          <p:cNvSpPr/>
          <p:nvPr/>
        </p:nvSpPr>
        <p:spPr>
          <a:xfrm>
            <a:off x="3124550" y="2970368"/>
            <a:ext cx="2166600" cy="765300"/>
          </a:xfrm>
          <a:prstGeom prst="wedgeRoundRectCallout">
            <a:avLst>
              <a:gd name="adj1" fmla="val -20833"/>
              <a:gd name="adj2" fmla="val 62500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Requires larger stimulus current and AP generated is large</a:t>
            </a:r>
            <a:endParaRPr sz="14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6"/>
          <p:cNvSpPr txBox="1">
            <a:spLocks noGrp="1"/>
          </p:cNvSpPr>
          <p:nvPr>
            <p:ph type="title"/>
          </p:nvPr>
        </p:nvSpPr>
        <p:spPr>
          <a:xfrm>
            <a:off x="2719" y="67374"/>
            <a:ext cx="6907807" cy="49617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AP’s generated from both regions</a:t>
            </a:r>
            <a:endParaRPr dirty="0"/>
          </a:p>
        </p:txBody>
      </p:sp>
      <p:pic>
        <p:nvPicPr>
          <p:cNvPr id="200" name="Google Shape;20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604425"/>
            <a:ext cx="3153775" cy="236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25920" y="2817250"/>
            <a:ext cx="3011843" cy="2258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618425" y="604424"/>
            <a:ext cx="3040275" cy="228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618425" y="2884631"/>
            <a:ext cx="3040275" cy="2124120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26"/>
          <p:cNvSpPr txBox="1"/>
          <p:nvPr/>
        </p:nvSpPr>
        <p:spPr>
          <a:xfrm>
            <a:off x="6560288" y="769996"/>
            <a:ext cx="2583712" cy="9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1" dirty="0"/>
          </a:p>
        </p:txBody>
      </p:sp>
      <p:sp>
        <p:nvSpPr>
          <p:cNvPr id="205" name="Google Shape;205;p26"/>
          <p:cNvSpPr txBox="1"/>
          <p:nvPr/>
        </p:nvSpPr>
        <p:spPr>
          <a:xfrm>
            <a:off x="6538625" y="1373687"/>
            <a:ext cx="2583712" cy="41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Sum of APs’ from </a:t>
            </a:r>
            <a:r>
              <a:rPr lang="en-IN" dirty="0"/>
              <a:t>Region 1: </a:t>
            </a:r>
            <a:r>
              <a:rPr lang="en" dirty="0"/>
              <a:t>2 neurons</a:t>
            </a:r>
            <a:endParaRPr dirty="0"/>
          </a:p>
        </p:txBody>
      </p:sp>
      <p:sp>
        <p:nvSpPr>
          <p:cNvPr id="206" name="Google Shape;206;p26"/>
          <p:cNvSpPr txBox="1"/>
          <p:nvPr/>
        </p:nvSpPr>
        <p:spPr>
          <a:xfrm>
            <a:off x="6538625" y="3541248"/>
            <a:ext cx="2339162" cy="41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Sum of APs’ from </a:t>
            </a:r>
            <a:r>
              <a:rPr lang="en-IN" dirty="0"/>
              <a:t>Region 2:</a:t>
            </a:r>
            <a:r>
              <a:rPr lang="en" dirty="0"/>
              <a:t>3 neurons</a:t>
            </a:r>
            <a:endParaRPr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7"/>
          <p:cNvSpPr txBox="1">
            <a:spLocks noGrp="1"/>
          </p:cNvSpPr>
          <p:nvPr>
            <p:ph type="title"/>
          </p:nvPr>
        </p:nvSpPr>
        <p:spPr>
          <a:xfrm>
            <a:off x="171456" y="231014"/>
            <a:ext cx="408952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Application - screenshots</a:t>
            </a:r>
            <a:endParaRPr dirty="0"/>
          </a:p>
        </p:txBody>
      </p:sp>
      <p:pic>
        <p:nvPicPr>
          <p:cNvPr id="212" name="Google Shape;21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685437"/>
            <a:ext cx="3099824" cy="2481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51274" y="93483"/>
            <a:ext cx="3638071" cy="246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51274" y="2571756"/>
            <a:ext cx="3638075" cy="2465931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27"/>
          <p:cNvSpPr txBox="1"/>
          <p:nvPr/>
        </p:nvSpPr>
        <p:spPr>
          <a:xfrm>
            <a:off x="1036462" y="4166836"/>
            <a:ext cx="1331700" cy="4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Normal ECG</a:t>
            </a:r>
            <a:endParaRPr b="1" dirty="0"/>
          </a:p>
        </p:txBody>
      </p:sp>
      <p:sp>
        <p:nvSpPr>
          <p:cNvPr id="216" name="Google Shape;216;p27"/>
          <p:cNvSpPr txBox="1"/>
          <p:nvPr/>
        </p:nvSpPr>
        <p:spPr>
          <a:xfrm>
            <a:off x="7298100" y="631911"/>
            <a:ext cx="1638600" cy="4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Flatline after stimulating from Electrode 1</a:t>
            </a:r>
            <a:endParaRPr b="1" dirty="0"/>
          </a:p>
        </p:txBody>
      </p:sp>
      <p:sp>
        <p:nvSpPr>
          <p:cNvPr id="217" name="Google Shape;217;p27"/>
          <p:cNvSpPr txBox="1"/>
          <p:nvPr/>
        </p:nvSpPr>
        <p:spPr>
          <a:xfrm>
            <a:off x="7298100" y="3032803"/>
            <a:ext cx="1638600" cy="4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Flatline after stimulating from Electrode 2</a:t>
            </a:r>
            <a:endParaRPr b="1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8"/>
          <p:cNvSpPr txBox="1">
            <a:spLocks noGrp="1"/>
          </p:cNvSpPr>
          <p:nvPr>
            <p:ph type="title"/>
          </p:nvPr>
        </p:nvSpPr>
        <p:spPr>
          <a:xfrm>
            <a:off x="-221606" y="288275"/>
            <a:ext cx="958721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/>
              <a:t>Improvements</a:t>
            </a:r>
            <a:r>
              <a:rPr lang="en" sz="3600" dirty="0"/>
              <a:t> </a:t>
            </a:r>
            <a:r>
              <a:rPr lang="en" sz="3600" b="1" dirty="0"/>
              <a:t>required in simulation</a:t>
            </a:r>
            <a:endParaRPr sz="3600" b="1" dirty="0"/>
          </a:p>
        </p:txBody>
      </p:sp>
      <p:sp>
        <p:nvSpPr>
          <p:cNvPr id="223" name="Google Shape;223;p2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600" dirty="0"/>
              <a:t>The neuron stimulation in a region takes a very long time (1-2 minutes) the code needs to be optimised.</a:t>
            </a:r>
            <a:endParaRPr sz="1600" dirty="0"/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600" dirty="0"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en" sz="1600" dirty="0"/>
              <a:t>The Automatic mode which is the simulation of how the interrogator works is very slow due to lag in stimulation. In reality this is a very fast process.</a:t>
            </a:r>
            <a:endParaRPr sz="1600" dirty="0"/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600" dirty="0"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en" sz="1600" dirty="0"/>
              <a:t>The pulse generator used is inbuilt and the current is assumed to be constant which is not the case in reality where a controlled current source is required</a:t>
            </a:r>
            <a:r>
              <a:rPr lang="en" dirty="0"/>
              <a:t>.  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>
            <a:spLocks noGrp="1"/>
          </p:cNvSpPr>
          <p:nvPr>
            <p:ph type="title"/>
          </p:nvPr>
        </p:nvSpPr>
        <p:spPr>
          <a:xfrm>
            <a:off x="311700" y="244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The Device</a:t>
            </a:r>
            <a:endParaRPr b="1" dirty="0"/>
          </a:p>
        </p:txBody>
      </p:sp>
      <p:sp>
        <p:nvSpPr>
          <p:cNvPr id="60" name="Google Shape;60;p14"/>
          <p:cNvSpPr txBox="1">
            <a:spLocks noGrp="1"/>
          </p:cNvSpPr>
          <p:nvPr>
            <p:ph type="body" idx="1"/>
          </p:nvPr>
        </p:nvSpPr>
        <p:spPr>
          <a:xfrm>
            <a:off x="4359348" y="1152475"/>
            <a:ext cx="4044418" cy="382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Patent No.: US 7,072,720 B2 Puskas (45) 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dirty="0"/>
              <a:t>Date of Patent: July. 4, 2006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dirty="0"/>
              <a:t>The device helps to achieve Controlled Intermittent Asystole(CIA) of the heart by means of vagus nerve stimulation. </a:t>
            </a:r>
            <a:endParaRPr dirty="0"/>
          </a:p>
        </p:txBody>
      </p:sp>
      <p:pic>
        <p:nvPicPr>
          <p:cNvPr id="61" name="Google Shape;6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0235" y="1078200"/>
            <a:ext cx="3222524" cy="3820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176548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	</a:t>
            </a:r>
            <a:r>
              <a:rPr lang="en-IN" b="1" dirty="0"/>
              <a:t>THE </a:t>
            </a:r>
            <a:r>
              <a:rPr lang="en" b="1" dirty="0"/>
              <a:t>vagus nerve</a:t>
            </a:r>
            <a:endParaRPr b="1" dirty="0"/>
          </a:p>
        </p:txBody>
      </p:sp>
      <p:pic>
        <p:nvPicPr>
          <p:cNvPr id="67" name="Google Shape;6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834" y="733725"/>
            <a:ext cx="2721934" cy="411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74;p16">
            <a:extLst>
              <a:ext uri="{FF2B5EF4-FFF2-40B4-BE49-F238E27FC236}">
                <a16:creationId xmlns:a16="http://schemas.microsoft.com/office/drawing/2014/main" id="{EBB1B981-A6AB-4705-9A66-786D6DECE9A0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56251" y="733725"/>
            <a:ext cx="2190307" cy="405414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73;p16">
            <a:extLst>
              <a:ext uri="{FF2B5EF4-FFF2-40B4-BE49-F238E27FC236}">
                <a16:creationId xmlns:a16="http://schemas.microsoft.com/office/drawing/2014/main" id="{4047B93B-9133-4286-9227-E41C568527F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628308" y="1304102"/>
            <a:ext cx="1887384" cy="337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Left vagus nerve: Innervates the AV node and its stimulation causes AV blocks.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dirty="0"/>
              <a:t>Right vagus nerve: Innervates the SA node and its stimulation causes bradyarrhythmias.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 txBox="1">
            <a:spLocks noGrp="1"/>
          </p:cNvSpPr>
          <p:nvPr>
            <p:ph type="title"/>
          </p:nvPr>
        </p:nvSpPr>
        <p:spPr>
          <a:xfrm>
            <a:off x="362875" y="318825"/>
            <a:ext cx="8345190" cy="74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/>
              <a:t>Coronary artery bypass </a:t>
            </a:r>
            <a:r>
              <a:rPr lang="en-IN" sz="2800" b="1" dirty="0"/>
              <a:t>GRAFT </a:t>
            </a:r>
            <a:r>
              <a:rPr lang="en" sz="2800" b="1" dirty="0"/>
              <a:t>surgery (</a:t>
            </a:r>
            <a:r>
              <a:rPr lang="en-IN" sz="2800" b="1" dirty="0"/>
              <a:t>CABG)</a:t>
            </a:r>
            <a:endParaRPr sz="2800" b="1" dirty="0"/>
          </a:p>
        </p:txBody>
      </p:sp>
      <p:pic>
        <p:nvPicPr>
          <p:cNvPr id="80" name="Google Shape;8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5499" y="1713148"/>
            <a:ext cx="3905626" cy="2929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7"/>
          <p:cNvPicPr preferRelativeResize="0"/>
          <p:nvPr/>
        </p:nvPicPr>
        <p:blipFill rotWithShape="1">
          <a:blip r:embed="rId4">
            <a:alphaModFix/>
          </a:blip>
          <a:srcRect t="16870"/>
          <a:stretch/>
        </p:blipFill>
        <p:spPr>
          <a:xfrm>
            <a:off x="362875" y="1062525"/>
            <a:ext cx="4473989" cy="2644782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7"/>
          <p:cNvSpPr txBox="1"/>
          <p:nvPr/>
        </p:nvSpPr>
        <p:spPr>
          <a:xfrm>
            <a:off x="1037700" y="4055776"/>
            <a:ext cx="3534300" cy="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Cardiopulmonary bypass(</a:t>
            </a:r>
            <a:r>
              <a:rPr lang="en-IN" dirty="0"/>
              <a:t>CBP)</a:t>
            </a:r>
            <a:r>
              <a:rPr lang="en" dirty="0"/>
              <a:t> machine used to stop the heart.</a:t>
            </a:r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6825" y="757325"/>
            <a:ext cx="3373750" cy="405190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8"/>
          <p:cNvSpPr txBox="1"/>
          <p:nvPr/>
        </p:nvSpPr>
        <p:spPr>
          <a:xfrm>
            <a:off x="4370400" y="1150225"/>
            <a:ext cx="4417800" cy="32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Advantages of MIDCAB</a:t>
            </a:r>
            <a:r>
              <a:rPr lang="en-IN" dirty="0"/>
              <a:t>G</a:t>
            </a:r>
            <a:r>
              <a:rPr lang="en" dirty="0"/>
              <a:t> over CAB</a:t>
            </a:r>
            <a:r>
              <a:rPr lang="en-IN" dirty="0"/>
              <a:t>G</a:t>
            </a:r>
            <a:r>
              <a:rPr lang="en" dirty="0"/>
              <a:t>: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Less invasive procedure</a:t>
            </a:r>
            <a:endParaRPr dirty="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Easier to perform. </a:t>
            </a:r>
            <a:endParaRPr dirty="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Quicker recovery period.</a:t>
            </a:r>
            <a:endParaRPr dirty="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Heart rate brought back to normal quicker due to use to vagus nerve stimulator over CPB.</a:t>
            </a:r>
            <a:endParaRPr dirty="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9" name="Google Shape;89;p18"/>
          <p:cNvSpPr txBox="1">
            <a:spLocks noGrp="1"/>
          </p:cNvSpPr>
          <p:nvPr>
            <p:ph type="title"/>
          </p:nvPr>
        </p:nvSpPr>
        <p:spPr>
          <a:xfrm>
            <a:off x="520650" y="129500"/>
            <a:ext cx="8157000" cy="74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/>
              <a:t>Minimally invasive direct coronary artery bypass surgery (</a:t>
            </a:r>
            <a:r>
              <a:rPr lang="en-IN" sz="2200" dirty="0"/>
              <a:t>MIDCABG)</a:t>
            </a:r>
            <a:endParaRPr sz="22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Device used in MIDCABG</a:t>
            </a:r>
            <a:endParaRPr b="1"/>
          </a:p>
        </p:txBody>
      </p:sp>
      <p:sp>
        <p:nvSpPr>
          <p:cNvPr id="95" name="Google Shape;95;p19"/>
          <p:cNvSpPr txBox="1"/>
          <p:nvPr/>
        </p:nvSpPr>
        <p:spPr>
          <a:xfrm>
            <a:off x="212651" y="3988488"/>
            <a:ext cx="4253349" cy="9702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 dirty="0">
                <a:solidFill>
                  <a:schemeClr val="dk2"/>
                </a:solidFill>
              </a:rPr>
              <a:t>SIMILARITY? </a:t>
            </a:r>
            <a:endParaRPr sz="1800" b="1"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6" name="Google Shape;96;p19"/>
          <p:cNvSpPr txBox="1"/>
          <p:nvPr/>
        </p:nvSpPr>
        <p:spPr>
          <a:xfrm>
            <a:off x="4466000" y="1309637"/>
            <a:ext cx="3927000" cy="9702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2"/>
                </a:solidFill>
              </a:rPr>
              <a:t>CABG: Complete cadioplaegia using CPB</a:t>
            </a:r>
            <a:endParaRPr sz="1800" b="1"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7" name="Google Shape;97;p19"/>
          <p:cNvSpPr txBox="1"/>
          <p:nvPr/>
        </p:nvSpPr>
        <p:spPr>
          <a:xfrm>
            <a:off x="4466000" y="2571750"/>
            <a:ext cx="3927000" cy="9702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2"/>
                </a:solidFill>
              </a:rPr>
              <a:t>MIDCABG: Partial cardioplaegia using Vagus nerve stimulation </a:t>
            </a:r>
            <a:endParaRPr sz="1800" b="1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19"/>
          <p:cNvSpPr txBox="1"/>
          <p:nvPr/>
        </p:nvSpPr>
        <p:spPr>
          <a:xfrm>
            <a:off x="4466000" y="3988488"/>
            <a:ext cx="3927000" cy="9702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2"/>
                </a:solidFill>
              </a:rPr>
              <a:t>Pharmacological/chemical suppression is necessary!</a:t>
            </a:r>
            <a:endParaRPr/>
          </a:p>
        </p:txBody>
      </p:sp>
      <p:sp>
        <p:nvSpPr>
          <p:cNvPr id="99" name="Google Shape;99;p19"/>
          <p:cNvSpPr txBox="1"/>
          <p:nvPr/>
        </p:nvSpPr>
        <p:spPr>
          <a:xfrm>
            <a:off x="212651" y="1870027"/>
            <a:ext cx="4253349" cy="9702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2"/>
                </a:solidFill>
              </a:rPr>
              <a:t>Difference in Asystole occurrence  </a:t>
            </a:r>
            <a:endParaRPr sz="1800" b="1" dirty="0">
              <a:solidFill>
                <a:schemeClr val="dk2"/>
              </a:solidFill>
            </a:endParaRPr>
          </a:p>
          <a:p>
            <a:pPr lvl="0">
              <a:spcBef>
                <a:spcPts val="1600"/>
              </a:spcBef>
            </a:pPr>
            <a:r>
              <a:rPr lang="en" b="1" dirty="0">
                <a:solidFill>
                  <a:schemeClr val="dk2"/>
                </a:solidFill>
              </a:rPr>
              <a:t>                   CABG vs MIDCABG  </a:t>
            </a:r>
            <a:endParaRPr dirty="0"/>
          </a:p>
        </p:txBody>
      </p:sp>
      <p:pic>
        <p:nvPicPr>
          <p:cNvPr id="100" name="Google Shape;100;p19"/>
          <p:cNvPicPr preferRelativeResize="0"/>
          <p:nvPr/>
        </p:nvPicPr>
        <p:blipFill rotWithShape="1">
          <a:blip r:embed="rId3">
            <a:alphaModFix/>
          </a:blip>
          <a:srcRect b="12595"/>
          <a:stretch/>
        </p:blipFill>
        <p:spPr>
          <a:xfrm>
            <a:off x="311700" y="2268588"/>
            <a:ext cx="922425" cy="4690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4042401"/>
            <a:ext cx="1149829" cy="862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0"/>
          <p:cNvSpPr txBox="1">
            <a:spLocks noGrp="1"/>
          </p:cNvSpPr>
          <p:nvPr>
            <p:ph type="title"/>
          </p:nvPr>
        </p:nvSpPr>
        <p:spPr>
          <a:xfrm>
            <a:off x="156925" y="1648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	Complete system </a:t>
            </a:r>
            <a:endParaRPr b="1" dirty="0"/>
          </a:p>
        </p:txBody>
      </p:sp>
      <p:pic>
        <p:nvPicPr>
          <p:cNvPr id="107" name="Google Shape;10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9750" y="1040150"/>
            <a:ext cx="4344501" cy="3707302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20"/>
          <p:cNvSpPr txBox="1"/>
          <p:nvPr/>
        </p:nvSpPr>
        <p:spPr>
          <a:xfrm>
            <a:off x="6036729" y="1625960"/>
            <a:ext cx="2772000" cy="4620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>
                <a:solidFill>
                  <a:schemeClr val="dk2"/>
                </a:solidFill>
              </a:rPr>
              <a:t>Interrogator</a:t>
            </a:r>
            <a:endParaRPr b="1"/>
          </a:p>
        </p:txBody>
      </p:sp>
      <p:sp>
        <p:nvSpPr>
          <p:cNvPr id="109" name="Google Shape;109;p20"/>
          <p:cNvSpPr txBox="1"/>
          <p:nvPr/>
        </p:nvSpPr>
        <p:spPr>
          <a:xfrm>
            <a:off x="5905525" y="4285450"/>
            <a:ext cx="2772000" cy="4620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b="1">
                <a:solidFill>
                  <a:schemeClr val="dk2"/>
                </a:solidFill>
              </a:rPr>
              <a:t>Pulse generator</a:t>
            </a:r>
            <a:endParaRPr b="1"/>
          </a:p>
        </p:txBody>
      </p:sp>
      <p:sp>
        <p:nvSpPr>
          <p:cNvPr id="110" name="Google Shape;110;p20"/>
          <p:cNvSpPr txBox="1"/>
          <p:nvPr/>
        </p:nvSpPr>
        <p:spPr>
          <a:xfrm>
            <a:off x="291841" y="4285450"/>
            <a:ext cx="2772000" cy="4620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b="1">
                <a:solidFill>
                  <a:schemeClr val="dk2"/>
                </a:solidFill>
              </a:rPr>
              <a:t>Cardiac pacemaker</a:t>
            </a:r>
            <a:endParaRPr b="1"/>
          </a:p>
        </p:txBody>
      </p:sp>
      <p:sp>
        <p:nvSpPr>
          <p:cNvPr id="111" name="Google Shape;111;p20"/>
          <p:cNvSpPr txBox="1"/>
          <p:nvPr/>
        </p:nvSpPr>
        <p:spPr>
          <a:xfrm>
            <a:off x="241575" y="1753913"/>
            <a:ext cx="2772000" cy="4620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b="1" dirty="0">
                <a:solidFill>
                  <a:schemeClr val="dk2"/>
                </a:solidFill>
              </a:rPr>
              <a:t>Cardiac monitor</a:t>
            </a:r>
            <a:endParaRPr b="1" dirty="0"/>
          </a:p>
        </p:txBody>
      </p:sp>
      <p:sp>
        <p:nvSpPr>
          <p:cNvPr id="112" name="Google Shape;112;p20"/>
          <p:cNvSpPr txBox="1"/>
          <p:nvPr/>
        </p:nvSpPr>
        <p:spPr>
          <a:xfrm>
            <a:off x="5905525" y="891488"/>
            <a:ext cx="2772000" cy="4620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b="1">
                <a:solidFill>
                  <a:schemeClr val="dk2"/>
                </a:solidFill>
              </a:rPr>
              <a:t>Logic circuitry</a:t>
            </a:r>
            <a:endParaRPr b="1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1"/>
          <p:cNvSpPr txBox="1">
            <a:spLocks noGrp="1"/>
          </p:cNvSpPr>
          <p:nvPr>
            <p:ph type="title"/>
          </p:nvPr>
        </p:nvSpPr>
        <p:spPr>
          <a:xfrm>
            <a:off x="311700" y="81492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Electrodes</a:t>
            </a:r>
            <a:endParaRPr b="1" dirty="0"/>
          </a:p>
        </p:txBody>
      </p:sp>
      <p:sp>
        <p:nvSpPr>
          <p:cNvPr id="118" name="Google Shape;118;p21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119" name="Google Shape;11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4550" y="788950"/>
            <a:ext cx="2824275" cy="1886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94500" y="832076"/>
            <a:ext cx="2943225" cy="180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14700" y="3183700"/>
            <a:ext cx="2514600" cy="1609725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1"/>
          <p:cNvSpPr txBox="1"/>
          <p:nvPr/>
        </p:nvSpPr>
        <p:spPr>
          <a:xfrm>
            <a:off x="3186000" y="4600008"/>
            <a:ext cx="2772000" cy="4620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b="1" dirty="0">
                <a:solidFill>
                  <a:schemeClr val="dk2"/>
                </a:solidFill>
              </a:rPr>
              <a:t>Balloon electrodes</a:t>
            </a:r>
            <a:endParaRPr b="1" dirty="0"/>
          </a:p>
        </p:txBody>
      </p:sp>
      <p:sp>
        <p:nvSpPr>
          <p:cNvPr id="123" name="Google Shape;123;p21"/>
          <p:cNvSpPr txBox="1"/>
          <p:nvPr/>
        </p:nvSpPr>
        <p:spPr>
          <a:xfrm>
            <a:off x="5580112" y="2721700"/>
            <a:ext cx="2772000" cy="4620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b="1">
                <a:solidFill>
                  <a:schemeClr val="dk2"/>
                </a:solidFill>
              </a:rPr>
              <a:t>Cutaneous electrodes</a:t>
            </a:r>
            <a:endParaRPr b="1"/>
          </a:p>
        </p:txBody>
      </p:sp>
      <p:sp>
        <p:nvSpPr>
          <p:cNvPr id="124" name="Google Shape;124;p21"/>
          <p:cNvSpPr txBox="1"/>
          <p:nvPr/>
        </p:nvSpPr>
        <p:spPr>
          <a:xfrm>
            <a:off x="900687" y="2721700"/>
            <a:ext cx="2772000" cy="4620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b="1" dirty="0">
                <a:solidFill>
                  <a:schemeClr val="dk2"/>
                </a:solidFill>
              </a:rPr>
              <a:t>Clipping electrode</a:t>
            </a:r>
            <a:endParaRPr b="1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30" name="Google Shape;130;p22"/>
          <p:cNvSpPr txBox="1">
            <a:spLocks noGrp="1"/>
          </p:cNvSpPr>
          <p:nvPr>
            <p:ph type="body" idx="1"/>
          </p:nvPr>
        </p:nvSpPr>
        <p:spPr>
          <a:xfrm>
            <a:off x="311700" y="398425"/>
            <a:ext cx="8520600" cy="419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dirty="0"/>
              <a:t>                     </a:t>
            </a:r>
            <a:r>
              <a:rPr lang="en" sz="2300" b="1" dirty="0"/>
              <a:t>2002</a:t>
            </a:r>
            <a:r>
              <a:rPr lang="en" sz="2300" dirty="0"/>
              <a:t>                      </a:t>
            </a:r>
            <a:r>
              <a:rPr lang="en" sz="2300" b="1" dirty="0"/>
              <a:t>2006</a:t>
            </a:r>
            <a:r>
              <a:rPr lang="en" sz="2300" dirty="0"/>
              <a:t> - </a:t>
            </a:r>
            <a:r>
              <a:rPr lang="en" sz="2300" b="1" dirty="0"/>
              <a:t>Inte</a:t>
            </a:r>
            <a:r>
              <a:rPr lang="en-US" sz="2300" b="1" dirty="0" err="1"/>
              <a:t>rro</a:t>
            </a:r>
            <a:r>
              <a:rPr lang="en" sz="2300" b="1" dirty="0"/>
              <a:t>gator</a:t>
            </a:r>
            <a:endParaRPr sz="2300" b="1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2300" b="1"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2300" b="1" dirty="0"/>
          </a:p>
        </p:txBody>
      </p:sp>
      <p:sp>
        <p:nvSpPr>
          <p:cNvPr id="131" name="Google Shape;131;p22"/>
          <p:cNvSpPr/>
          <p:nvPr/>
        </p:nvSpPr>
        <p:spPr>
          <a:xfrm>
            <a:off x="2662015" y="551639"/>
            <a:ext cx="1514260" cy="163812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2" name="Google Shape;13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22525" y="162649"/>
            <a:ext cx="916423" cy="92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2"/>
          <p:cNvPicPr preferRelativeResize="0"/>
          <p:nvPr/>
        </p:nvPicPr>
        <p:blipFill rotWithShape="1">
          <a:blip r:embed="rId4">
            <a:alphaModFix/>
          </a:blip>
          <a:srcRect l="13152" r="7229"/>
          <a:stretch/>
        </p:blipFill>
        <p:spPr>
          <a:xfrm>
            <a:off x="130238" y="1017725"/>
            <a:ext cx="2718477" cy="128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3205600"/>
            <a:ext cx="2355560" cy="1041725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2"/>
          <p:cNvSpPr txBox="1"/>
          <p:nvPr/>
        </p:nvSpPr>
        <p:spPr>
          <a:xfrm>
            <a:off x="3907613" y="2468988"/>
            <a:ext cx="2556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/>
              <a:t>LOGIC</a:t>
            </a:r>
            <a:endParaRPr sz="2300" b="1"/>
          </a:p>
        </p:txBody>
      </p:sp>
      <p:sp>
        <p:nvSpPr>
          <p:cNvPr id="136" name="Google Shape;136;p22"/>
          <p:cNvSpPr txBox="1"/>
          <p:nvPr/>
        </p:nvSpPr>
        <p:spPr>
          <a:xfrm>
            <a:off x="4176275" y="3826200"/>
            <a:ext cx="2019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/>
              <a:t>DECISION</a:t>
            </a:r>
            <a:endParaRPr sz="2300" b="1"/>
          </a:p>
        </p:txBody>
      </p:sp>
      <p:pic>
        <p:nvPicPr>
          <p:cNvPr id="137" name="Google Shape;137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06399" y="1518624"/>
            <a:ext cx="668525" cy="668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06399" y="2338161"/>
            <a:ext cx="668525" cy="668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06399" y="3157674"/>
            <a:ext cx="668525" cy="668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06399" y="3977199"/>
            <a:ext cx="668525" cy="668525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2"/>
          <p:cNvSpPr txBox="1"/>
          <p:nvPr/>
        </p:nvSpPr>
        <p:spPr>
          <a:xfrm>
            <a:off x="7511573" y="1573313"/>
            <a:ext cx="1601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/>
              <a:t>Electrode A</a:t>
            </a:r>
            <a:endParaRPr sz="1900" b="1"/>
          </a:p>
        </p:txBody>
      </p:sp>
      <p:sp>
        <p:nvSpPr>
          <p:cNvPr id="142" name="Google Shape;142;p22"/>
          <p:cNvSpPr txBox="1"/>
          <p:nvPr/>
        </p:nvSpPr>
        <p:spPr>
          <a:xfrm>
            <a:off x="7511573" y="2433975"/>
            <a:ext cx="1601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/>
              <a:t>Electrode B</a:t>
            </a:r>
            <a:endParaRPr sz="1900" b="1"/>
          </a:p>
        </p:txBody>
      </p:sp>
      <p:sp>
        <p:nvSpPr>
          <p:cNvPr id="143" name="Google Shape;143;p22"/>
          <p:cNvSpPr txBox="1"/>
          <p:nvPr/>
        </p:nvSpPr>
        <p:spPr>
          <a:xfrm>
            <a:off x="7511573" y="3205588"/>
            <a:ext cx="1601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/>
              <a:t>Electrode C</a:t>
            </a:r>
            <a:endParaRPr sz="1900" b="1"/>
          </a:p>
        </p:txBody>
      </p:sp>
      <p:sp>
        <p:nvSpPr>
          <p:cNvPr id="144" name="Google Shape;144;p22"/>
          <p:cNvSpPr txBox="1"/>
          <p:nvPr/>
        </p:nvSpPr>
        <p:spPr>
          <a:xfrm>
            <a:off x="7511573" y="4025113"/>
            <a:ext cx="1601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/>
              <a:t>Electrode D</a:t>
            </a:r>
            <a:endParaRPr sz="1900" b="1"/>
          </a:p>
        </p:txBody>
      </p:sp>
      <p:sp>
        <p:nvSpPr>
          <p:cNvPr id="145" name="Google Shape;145;p22"/>
          <p:cNvSpPr/>
          <p:nvPr/>
        </p:nvSpPr>
        <p:spPr>
          <a:xfrm>
            <a:off x="1078000" y="2468988"/>
            <a:ext cx="668400" cy="572700"/>
          </a:xfrm>
          <a:prstGeom prst="mathPlus">
            <a:avLst>
              <a:gd name="adj1" fmla="val 2352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22"/>
          <p:cNvSpPr/>
          <p:nvPr/>
        </p:nvSpPr>
        <p:spPr>
          <a:xfrm rot="5402961">
            <a:off x="4837475" y="3304505"/>
            <a:ext cx="696600" cy="171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47" name="Google Shape;147;p22"/>
          <p:cNvCxnSpPr>
            <a:stCxn id="136" idx="3"/>
            <a:endCxn id="137" idx="1"/>
          </p:cNvCxnSpPr>
          <p:nvPr/>
        </p:nvCxnSpPr>
        <p:spPr>
          <a:xfrm rot="10800000" flipH="1">
            <a:off x="6195275" y="1852950"/>
            <a:ext cx="411000" cy="2259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8" name="Google Shape;148;p22"/>
          <p:cNvCxnSpPr>
            <a:stCxn id="136" idx="3"/>
            <a:endCxn id="138" idx="1"/>
          </p:cNvCxnSpPr>
          <p:nvPr/>
        </p:nvCxnSpPr>
        <p:spPr>
          <a:xfrm rot="10800000" flipH="1">
            <a:off x="6195275" y="2672550"/>
            <a:ext cx="411000" cy="1440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9" name="Google Shape;149;p22"/>
          <p:cNvCxnSpPr>
            <a:stCxn id="136" idx="3"/>
            <a:endCxn id="139" idx="1"/>
          </p:cNvCxnSpPr>
          <p:nvPr/>
        </p:nvCxnSpPr>
        <p:spPr>
          <a:xfrm rot="10800000" flipH="1">
            <a:off x="6195275" y="3491850"/>
            <a:ext cx="411000" cy="620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0" name="Google Shape;150;p22"/>
          <p:cNvCxnSpPr>
            <a:stCxn id="136" idx="3"/>
            <a:endCxn id="140" idx="1"/>
          </p:cNvCxnSpPr>
          <p:nvPr/>
        </p:nvCxnSpPr>
        <p:spPr>
          <a:xfrm>
            <a:off x="6195275" y="4112550"/>
            <a:ext cx="411000" cy="198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51" name="Google Shape;151;p22"/>
          <p:cNvSpPr/>
          <p:nvPr/>
        </p:nvSpPr>
        <p:spPr>
          <a:xfrm>
            <a:off x="2754700" y="2634825"/>
            <a:ext cx="1601700" cy="171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Wood Type</Template>
  <TotalTime>98</TotalTime>
  <Words>553</Words>
  <Application>Microsoft Office PowerPoint</Application>
  <PresentationFormat>On-screen Show (16:9)</PresentationFormat>
  <Paragraphs>93</Paragraphs>
  <Slides>15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Algerian</vt:lpstr>
      <vt:lpstr>Montserrat</vt:lpstr>
      <vt:lpstr>Arial</vt:lpstr>
      <vt:lpstr>Rockwell</vt:lpstr>
      <vt:lpstr>Verdana</vt:lpstr>
      <vt:lpstr>Wingdings</vt:lpstr>
      <vt:lpstr>Rockwell Condensed</vt:lpstr>
      <vt:lpstr>Wood Type</vt:lpstr>
      <vt:lpstr>Vagus nerve stimulator for clinically induceD asystole</vt:lpstr>
      <vt:lpstr>The Device</vt:lpstr>
      <vt:lpstr> THE vagus nerve</vt:lpstr>
      <vt:lpstr>Coronary artery bypass GRAFT surgery (CABG)</vt:lpstr>
      <vt:lpstr>Minimally invasive direct coronary artery bypass surgery (MIDCABG)</vt:lpstr>
      <vt:lpstr>Device used in MIDCABG</vt:lpstr>
      <vt:lpstr> Complete system </vt:lpstr>
      <vt:lpstr>Electrodes</vt:lpstr>
      <vt:lpstr> </vt:lpstr>
      <vt:lpstr> Pharmacological suppression and clinical results</vt:lpstr>
      <vt:lpstr>MATLAB SIMULATION</vt:lpstr>
      <vt:lpstr>Working  </vt:lpstr>
      <vt:lpstr>AP’s generated from both regions</vt:lpstr>
      <vt:lpstr>Application - screenshots</vt:lpstr>
      <vt:lpstr>Improvements required in simulation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Sanika Phatak</dc:creator>
  <cp:lastModifiedBy>Sanika Phatak</cp:lastModifiedBy>
  <cp:revision>8</cp:revision>
  <dcterms:modified xsi:type="dcterms:W3CDTF">2020-05-04T03:53:46Z</dcterms:modified>
</cp:coreProperties>
</file>